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sdx" ContentType="application/vnd.ms-visio.drawing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58" r:id="rId1"/>
  </p:sldMasterIdLst>
  <p:sldIdLst>
    <p:sldId id="256" r:id="rId2"/>
    <p:sldId id="257" r:id="rId3"/>
    <p:sldId id="258" r:id="rId4"/>
    <p:sldId id="259" r:id="rId5"/>
    <p:sldId id="260" r:id="rId6"/>
    <p:sldId id="285" r:id="rId7"/>
    <p:sldId id="284" r:id="rId8"/>
    <p:sldId id="286" r:id="rId9"/>
    <p:sldId id="261" r:id="rId10"/>
    <p:sldId id="279" r:id="rId11"/>
    <p:sldId id="280" r:id="rId12"/>
    <p:sldId id="262" r:id="rId13"/>
    <p:sldId id="281" r:id="rId14"/>
    <p:sldId id="282" r:id="rId15"/>
    <p:sldId id="263" r:id="rId16"/>
    <p:sldId id="264" r:id="rId17"/>
    <p:sldId id="265" r:id="rId18"/>
    <p:sldId id="266" r:id="rId19"/>
    <p:sldId id="267" r:id="rId20"/>
    <p:sldId id="268" r:id="rId21"/>
    <p:sldId id="287" r:id="rId22"/>
    <p:sldId id="269" r:id="rId23"/>
    <p:sldId id="270" r:id="rId24"/>
    <p:sldId id="271" r:id="rId25"/>
    <p:sldId id="283" r:id="rId26"/>
    <p:sldId id="272" r:id="rId27"/>
    <p:sldId id="273" r:id="rId28"/>
    <p:sldId id="274" r:id="rId29"/>
    <p:sldId id="288" r:id="rId30"/>
    <p:sldId id="289" r:id="rId31"/>
    <p:sldId id="275" r:id="rId32"/>
    <p:sldId id="276" r:id="rId33"/>
    <p:sldId id="290" r:id="rId34"/>
    <p:sldId id="291" r:id="rId35"/>
    <p:sldId id="277" r:id="rId36"/>
    <p:sldId id="292" r:id="rId37"/>
    <p:sldId id="278" r:id="rId38"/>
    <p:sldId id="293" r:id="rId3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EJANDRO IGNACIO LLANOS FABAR" initials="AILF" lastIdx="1" clrIdx="0">
    <p:extLst>
      <p:ext uri="{19B8F6BF-5375-455C-9EA6-DF929625EA0E}">
        <p15:presenceInfo xmlns:p15="http://schemas.microsoft.com/office/powerpoint/2012/main" userId="735f7c5e0943a01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Sin estilo, cuadrícula de la tab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69" d="100"/>
          <a:sy n="69" d="100"/>
        </p:scale>
        <p:origin x="78" y="1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5-11-14T00:39:48.785" idx="1">
    <p:pos x="10" y="10"/>
    <p:text>michel: hablar sobre reporteria</p:text>
    <p:extLst>
      <p:ext uri="{C676402C-5697-4E1C-873F-D02D1690AC5C}">
        <p15:threadingInfo xmlns:p15="http://schemas.microsoft.com/office/powerpoint/2012/main" timeZoneBias="180"/>
      </p:ext>
    </p:extLst>
  </p:cm>
</p:cmLst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11/13/2015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23538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11/13/2015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06260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11/13/2015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76537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11/13/2015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55181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11/13/2015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03090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11/13/2015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20431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11/13/2015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98696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11/13/2015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336751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11/13/2015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97269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11/13/2015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85245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11/13/2015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92816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11/13/2015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41516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11/13/2015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02338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11/13/2015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6000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11/13/2015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07736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11/13/2015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19479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11/13/2015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90141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smtClean="0"/>
              <a:pPr/>
              <a:t>11/13/2015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85697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9" r:id="rId1"/>
    <p:sldLayoutId id="2147483760" r:id="rId2"/>
    <p:sldLayoutId id="2147483761" r:id="rId3"/>
    <p:sldLayoutId id="2147483762" r:id="rId4"/>
    <p:sldLayoutId id="2147483763" r:id="rId5"/>
    <p:sldLayoutId id="2147483764" r:id="rId6"/>
    <p:sldLayoutId id="2147483765" r:id="rId7"/>
    <p:sldLayoutId id="2147483766" r:id="rId8"/>
    <p:sldLayoutId id="2147483767" r:id="rId9"/>
    <p:sldLayoutId id="2147483768" r:id="rId10"/>
    <p:sldLayoutId id="2147483769" r:id="rId11"/>
    <p:sldLayoutId id="2147483770" r:id="rId12"/>
    <p:sldLayoutId id="2147483771" r:id="rId13"/>
    <p:sldLayoutId id="2147483772" r:id="rId14"/>
    <p:sldLayoutId id="2147483773" r:id="rId15"/>
    <p:sldLayoutId id="2147483774" r:id="rId16"/>
    <p:sldLayoutId id="2147483775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38.emf"/><Relationship Id="rId4" Type="http://schemas.openxmlformats.org/officeDocument/2006/relationships/package" Target="../embeddings/Dibujo_de_Microsoft_Visio1.vsdx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ibujo_de_Microsoft_Visio2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2.png"/><Relationship Id="rId4" Type="http://schemas.openxmlformats.org/officeDocument/2006/relationships/image" Target="../media/image39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ibujo_de_Microsoft_Visio3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2.png"/><Relationship Id="rId4" Type="http://schemas.openxmlformats.org/officeDocument/2006/relationships/image" Target="../media/image40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CL" dirty="0" smtClean="0"/>
              <a:t>Bici - O -  Matic</a:t>
            </a:r>
            <a:endParaRPr lang="es-CL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CL" dirty="0" smtClean="0"/>
              <a:t>Herramienta – Sistema - Venta</a:t>
            </a:r>
            <a:endParaRPr lang="es-CL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321" y="405582"/>
            <a:ext cx="2212883" cy="495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521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Diagrama BPMN de Procesos (Sccycles)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4" name="Imagen 3" descr="C:\Users\ALEJANDROIGNACIO\Desktop\Diagramas BPMN\BPMN Interacción con clientes despues del Proyecto 1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4309" y="2624137"/>
            <a:ext cx="10018713" cy="3167063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321" y="405582"/>
            <a:ext cx="2212883" cy="495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569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Diagrama BPMN de Procesos (Sccycles)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4" name="Imagen 3" descr="C:\Users\ALEJANDROIGNACIO\Desktop\Diagramas BPMN\BPMN Interacción con clientes despues del Proyecto 2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4309" y="2657475"/>
            <a:ext cx="10018714" cy="3614536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321" y="405582"/>
            <a:ext cx="2212883" cy="495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808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L" dirty="0" smtClean="0"/>
              <a:t>Objetivos General Estratégico</a:t>
            </a:r>
            <a:endParaRPr lang="es-C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484310" y="2666999"/>
            <a:ext cx="5664493" cy="3124201"/>
          </a:xfrm>
        </p:spPr>
        <p:txBody>
          <a:bodyPr>
            <a:normAutofit lnSpcReduction="10000"/>
          </a:bodyPr>
          <a:lstStyle/>
          <a:p>
            <a:r>
              <a:rPr lang="es-CL" dirty="0"/>
              <a:t>Lograr identificar la problemática general que afecta al negocio y sus procesos claves</a:t>
            </a:r>
            <a:r>
              <a:rPr lang="es-CL" dirty="0" smtClean="0"/>
              <a:t>.</a:t>
            </a:r>
          </a:p>
          <a:p>
            <a:r>
              <a:rPr lang="es-CL" dirty="0"/>
              <a:t>Mejorar procesos internos como venta y administración de </a:t>
            </a:r>
            <a:r>
              <a:rPr lang="es-CL" dirty="0" smtClean="0"/>
              <a:t>local</a:t>
            </a:r>
            <a:endParaRPr lang="es-CL" dirty="0"/>
          </a:p>
          <a:p>
            <a:r>
              <a:rPr lang="es-CL" dirty="0"/>
              <a:t>Poder capacitar al personal e instruir buenas practicas en el orden de la información</a:t>
            </a:r>
            <a:r>
              <a:rPr lang="es-CL" dirty="0" smtClean="0"/>
              <a:t>. 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321" y="405582"/>
            <a:ext cx="2212883" cy="495939"/>
          </a:xfrm>
          <a:prstGeom prst="rect">
            <a:avLst/>
          </a:prstGeom>
        </p:spPr>
      </p:pic>
      <p:pic>
        <p:nvPicPr>
          <p:cNvPr id="3076" name="Picture 4" descr="http://jovenesnews.com/wp-content/uploads/2015/01/111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8803" y="3016976"/>
            <a:ext cx="3566420" cy="267481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367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Objetivos del </a:t>
            </a:r>
            <a:r>
              <a:rPr lang="es-ES" dirty="0"/>
              <a:t>desarrollo</a:t>
            </a:r>
            <a:endParaRPr lang="es-C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484310" y="2666999"/>
            <a:ext cx="5664493" cy="3124201"/>
          </a:xfrm>
        </p:spPr>
        <p:txBody>
          <a:bodyPr/>
          <a:lstStyle/>
          <a:p>
            <a:r>
              <a:rPr lang="es-CL" dirty="0" smtClean="0"/>
              <a:t>Desarrollar un </a:t>
            </a:r>
            <a:r>
              <a:rPr lang="es-CL" dirty="0" smtClean="0"/>
              <a:t>proyecto que cuente con un sitio web para publicitar su negocio, un sistema de venta, administrador </a:t>
            </a:r>
            <a:r>
              <a:rPr lang="es-CL" dirty="0" smtClean="0"/>
              <a:t>de </a:t>
            </a:r>
            <a:r>
              <a:rPr lang="es-CL" dirty="0" smtClean="0"/>
              <a:t>local y </a:t>
            </a:r>
            <a:r>
              <a:rPr lang="es-CL" dirty="0" smtClean="0"/>
              <a:t>gestión de pedidos (armados) </a:t>
            </a:r>
            <a:r>
              <a:rPr lang="es-CL" dirty="0" smtClean="0"/>
              <a:t>orientado para plataformas web.</a:t>
            </a:r>
            <a:endParaRPr lang="es-CL" dirty="0"/>
          </a:p>
        </p:txBody>
      </p:sp>
      <p:pic>
        <p:nvPicPr>
          <p:cNvPr id="4" name="Picture 4" descr="http://jovenesnews.com/wp-content/uploads/2015/01/111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8803" y="3016976"/>
            <a:ext cx="3566420" cy="267481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321" y="405582"/>
            <a:ext cx="2212883" cy="495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370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Objetivos </a:t>
            </a:r>
            <a:r>
              <a:rPr lang="es-ES" dirty="0"/>
              <a:t>específicos del desarrollo</a:t>
            </a:r>
            <a:endParaRPr lang="es-C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484310" y="2666999"/>
            <a:ext cx="5664493" cy="3124201"/>
          </a:xfrm>
        </p:spPr>
        <p:txBody>
          <a:bodyPr>
            <a:normAutofit fontScale="92500" lnSpcReduction="20000"/>
          </a:bodyPr>
          <a:lstStyle/>
          <a:p>
            <a:r>
              <a:rPr lang="es-CL" dirty="0" smtClean="0"/>
              <a:t>Implementar </a:t>
            </a:r>
            <a:r>
              <a:rPr lang="es-CL" dirty="0" smtClean="0"/>
              <a:t>un sitio web </a:t>
            </a:r>
            <a:r>
              <a:rPr lang="es-CL" dirty="0" smtClean="0"/>
              <a:t>donde se muestren los productos disponibles en el </a:t>
            </a:r>
            <a:r>
              <a:rPr lang="es-CL" dirty="0" smtClean="0"/>
              <a:t>local e información relevante del negocio.</a:t>
            </a:r>
            <a:endParaRPr lang="es-CL" dirty="0" smtClean="0"/>
          </a:p>
          <a:p>
            <a:r>
              <a:rPr lang="es-CL" dirty="0" smtClean="0"/>
              <a:t>Crear </a:t>
            </a:r>
            <a:r>
              <a:rPr lang="es-CL" dirty="0" smtClean="0"/>
              <a:t>sistema de venta y administración </a:t>
            </a:r>
            <a:r>
              <a:rPr lang="es-CL" dirty="0" smtClean="0"/>
              <a:t>donde se gestione todo lo relacionado el negocio (pagina, productos, pedidos y </a:t>
            </a:r>
            <a:r>
              <a:rPr lang="es-CL" dirty="0" smtClean="0"/>
              <a:t>reportería).</a:t>
            </a:r>
            <a:endParaRPr lang="es-CL" dirty="0" smtClean="0"/>
          </a:p>
          <a:p>
            <a:r>
              <a:rPr lang="es-CL" dirty="0" smtClean="0"/>
              <a:t>Desarrollar una herramienta web donde se </a:t>
            </a:r>
            <a:r>
              <a:rPr lang="es-CL" dirty="0" smtClean="0"/>
              <a:t>puedan armar </a:t>
            </a:r>
            <a:r>
              <a:rPr lang="es-CL" dirty="0" smtClean="0"/>
              <a:t>de forma mas fácil y </a:t>
            </a:r>
            <a:r>
              <a:rPr lang="es-CL" dirty="0" smtClean="0"/>
              <a:t>eficiente una bicicleta con “piezas” especificas.</a:t>
            </a:r>
            <a:endParaRPr lang="es-CL" dirty="0"/>
          </a:p>
        </p:txBody>
      </p:sp>
      <p:pic>
        <p:nvPicPr>
          <p:cNvPr id="4" name="Picture 4" descr="http://jovenesnews.com/wp-content/uploads/2015/01/111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8803" y="3016976"/>
            <a:ext cx="3566420" cy="267481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321" y="405582"/>
            <a:ext cx="2212883" cy="495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194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Alcances de Proyecto</a:t>
            </a:r>
            <a:endParaRPr lang="es-C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735115" y="2438398"/>
            <a:ext cx="2546777" cy="3124201"/>
          </a:xfrm>
        </p:spPr>
        <p:txBody>
          <a:bodyPr>
            <a:normAutofit fontScale="70000" lnSpcReduction="20000"/>
          </a:bodyPr>
          <a:lstStyle/>
          <a:p>
            <a:r>
              <a:rPr lang="es-CL" dirty="0" smtClean="0"/>
              <a:t>Que NO hace?</a:t>
            </a:r>
          </a:p>
          <a:p>
            <a:r>
              <a:rPr lang="es-CL" b="1" dirty="0"/>
              <a:t>El sistema no generara boletas.</a:t>
            </a:r>
          </a:p>
          <a:p>
            <a:r>
              <a:rPr lang="es-CL" b="1" dirty="0"/>
              <a:t>El sistema no elimina datos, solo deshabilita.</a:t>
            </a:r>
          </a:p>
          <a:p>
            <a:r>
              <a:rPr lang="es-CL" b="1" dirty="0"/>
              <a:t>La herramienta web no será responsiva</a:t>
            </a:r>
            <a:r>
              <a:rPr lang="es-CL" b="1" dirty="0" smtClean="0"/>
              <a:t>.</a:t>
            </a:r>
          </a:p>
          <a:p>
            <a:r>
              <a:rPr lang="es-CL" b="1" dirty="0" smtClean="0"/>
              <a:t>No hará ventas online.</a:t>
            </a:r>
            <a:endParaRPr lang="es-CL" b="1" dirty="0"/>
          </a:p>
          <a:p>
            <a:pPr lvl="1"/>
            <a:endParaRPr lang="es-CL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321" y="405582"/>
            <a:ext cx="2212883" cy="495939"/>
          </a:xfrm>
          <a:prstGeom prst="rect">
            <a:avLst/>
          </a:prstGeom>
        </p:spPr>
      </p:pic>
      <p:pic>
        <p:nvPicPr>
          <p:cNvPr id="4098" name="Picture 2" descr="http://www.embarcados.net/consultoria-franquicias/wp-content/uploads/2014/07/libr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6263" y="2902357"/>
            <a:ext cx="3073677" cy="219628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Marcador de contenido 2"/>
          <p:cNvSpPr txBox="1">
            <a:spLocks/>
          </p:cNvSpPr>
          <p:nvPr/>
        </p:nvSpPr>
        <p:spPr>
          <a:xfrm>
            <a:off x="1484311" y="2438399"/>
            <a:ext cx="2546777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s-CL" dirty="0" smtClean="0"/>
              <a:t>Que hace?</a:t>
            </a:r>
          </a:p>
          <a:p>
            <a:pPr lvl="0"/>
            <a:r>
              <a:rPr lang="es-CL" b="1" dirty="0"/>
              <a:t>Control de </a:t>
            </a:r>
            <a:r>
              <a:rPr lang="es-CL" b="1" dirty="0" smtClean="0"/>
              <a:t>usuarios y clientes.</a:t>
            </a:r>
            <a:endParaRPr lang="es-CL" dirty="0"/>
          </a:p>
          <a:p>
            <a:pPr lvl="0"/>
            <a:r>
              <a:rPr lang="es-MX" b="1" dirty="0"/>
              <a:t>El sistema </a:t>
            </a:r>
            <a:r>
              <a:rPr lang="es-MX" b="1" dirty="0" smtClean="0"/>
              <a:t>es capaz </a:t>
            </a:r>
            <a:r>
              <a:rPr lang="es-MX" b="1" dirty="0"/>
              <a:t>de administrar 1 o más sucursales.</a:t>
            </a:r>
            <a:endParaRPr lang="es-CL" dirty="0"/>
          </a:p>
          <a:p>
            <a:pPr lvl="0"/>
            <a:r>
              <a:rPr lang="es-MX" b="1" dirty="0"/>
              <a:t>El  sitio web brindara información de la tienda y será el link entre este y la herramienta</a:t>
            </a:r>
            <a:r>
              <a:rPr lang="es-MX" b="1" dirty="0" smtClean="0"/>
              <a:t>.</a:t>
            </a:r>
          </a:p>
          <a:p>
            <a:pPr lvl="0"/>
            <a:r>
              <a:rPr lang="es-MX" b="1" dirty="0" smtClean="0"/>
              <a:t>Generara Reportes.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399144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Estado del </a:t>
            </a:r>
            <a:r>
              <a:rPr lang="es-CL" dirty="0" smtClean="0"/>
              <a:t>arte (herramienta web)</a:t>
            </a:r>
            <a:endParaRPr lang="es-CL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321" y="405582"/>
            <a:ext cx="2212883" cy="495939"/>
          </a:xfrm>
          <a:prstGeom prst="rect">
            <a:avLst/>
          </a:prstGeom>
        </p:spPr>
      </p:pic>
      <p:graphicFrame>
        <p:nvGraphicFramePr>
          <p:cNvPr id="10" name="Marcador de contenido 9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5421441"/>
              </p:ext>
            </p:extLst>
          </p:nvPr>
        </p:nvGraphicFramePr>
        <p:xfrm>
          <a:off x="1484313" y="2666999"/>
          <a:ext cx="10018710" cy="307098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42560"/>
                <a:gridCol w="1764924"/>
                <a:gridCol w="2003742"/>
                <a:gridCol w="2003742"/>
                <a:gridCol w="2003742"/>
              </a:tblGrid>
              <a:tr h="505691">
                <a:tc>
                  <a:txBody>
                    <a:bodyPr/>
                    <a:lstStyle/>
                    <a:p>
                      <a:r>
                        <a:rPr lang="es-CL" dirty="0" smtClean="0"/>
                        <a:t>Acción</a:t>
                      </a:r>
                      <a:endParaRPr lang="es-CL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L" dirty="0" smtClean="0"/>
                        <a:t>Bici -</a:t>
                      </a:r>
                      <a:r>
                        <a:rPr lang="es-CL" baseline="0" dirty="0" smtClean="0"/>
                        <a:t> o  - Matic</a:t>
                      </a:r>
                      <a:endParaRPr lang="es-CL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L" dirty="0" smtClean="0"/>
                        <a:t>Mifixie</a:t>
                      </a:r>
                      <a:endParaRPr lang="es-CL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L" dirty="0" smtClean="0"/>
                        <a:t>Moma </a:t>
                      </a:r>
                      <a:r>
                        <a:rPr lang="es-CL" dirty="0" err="1" smtClean="0"/>
                        <a:t>bikes</a:t>
                      </a:r>
                      <a:endParaRPr lang="es-CL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L" dirty="0" smtClean="0"/>
                        <a:t>Arma tu Bici</a:t>
                      </a:r>
                      <a:endParaRPr lang="es-CL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50569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L" sz="16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Calcula</a:t>
                      </a:r>
                      <a:r>
                        <a:rPr lang="es-CL" sz="1600" baseline="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peso</a:t>
                      </a:r>
                      <a:endParaRPr lang="es-CL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L" dirty="0" smtClean="0"/>
                        <a:t>Si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L" dirty="0" smtClean="0"/>
                        <a:t>No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L" dirty="0" smtClean="0"/>
                        <a:t>No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L" dirty="0" smtClean="0"/>
                        <a:t>No</a:t>
                      </a:r>
                      <a:endParaRPr lang="es-CL" dirty="0"/>
                    </a:p>
                  </a:txBody>
                  <a:tcPr/>
                </a:tc>
              </a:tr>
              <a:tr h="50569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L" sz="16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Calcula Precio</a:t>
                      </a:r>
                      <a:endParaRPr lang="es-CL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L" dirty="0" smtClean="0"/>
                        <a:t>Si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L" dirty="0" smtClean="0"/>
                        <a:t>Si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L" dirty="0" smtClean="0"/>
                        <a:t>Si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L" dirty="0" smtClean="0"/>
                        <a:t>Si</a:t>
                      </a:r>
                      <a:endParaRPr lang="es-CL" dirty="0"/>
                    </a:p>
                  </a:txBody>
                  <a:tcPr/>
                </a:tc>
              </a:tr>
              <a:tr h="50569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Personalización de colores </a:t>
                      </a:r>
                      <a:endParaRPr lang="es-CL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L" dirty="0" smtClean="0"/>
                        <a:t>No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L" dirty="0" smtClean="0"/>
                        <a:t>Si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L" dirty="0" smtClean="0"/>
                        <a:t>Si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L" dirty="0" smtClean="0"/>
                        <a:t>Si</a:t>
                      </a:r>
                      <a:endParaRPr lang="es-CL" dirty="0"/>
                    </a:p>
                  </a:txBody>
                  <a:tcPr/>
                </a:tc>
              </a:tr>
              <a:tr h="50569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6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Personalización de componentes/accesorios</a:t>
                      </a:r>
                      <a:endParaRPr lang="es-CL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L" dirty="0" smtClean="0"/>
                        <a:t>Si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L" dirty="0" smtClean="0"/>
                        <a:t>No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L" dirty="0" smtClean="0"/>
                        <a:t>No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L" dirty="0" smtClean="0"/>
                        <a:t>No</a:t>
                      </a:r>
                      <a:endParaRPr lang="es-CL" dirty="0"/>
                    </a:p>
                  </a:txBody>
                  <a:tcPr/>
                </a:tc>
              </a:tr>
              <a:tr h="50569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L" sz="16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Sistema</a:t>
                      </a:r>
                      <a:r>
                        <a:rPr lang="es-CL" sz="1600" baseline="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interactivo (</a:t>
                      </a:r>
                      <a:r>
                        <a:rPr lang="es-CL" sz="1600" baseline="0" dirty="0" err="1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drag</a:t>
                      </a:r>
                      <a:r>
                        <a:rPr lang="es-CL" sz="1600" baseline="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and </a:t>
                      </a:r>
                      <a:r>
                        <a:rPr lang="es-CL" sz="1600" baseline="0" dirty="0" err="1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drop</a:t>
                      </a:r>
                      <a:r>
                        <a:rPr lang="es-CL" sz="1600" baseline="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)</a:t>
                      </a:r>
                      <a:endParaRPr lang="es-CL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L" dirty="0" smtClean="0"/>
                        <a:t>Si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L" dirty="0" smtClean="0"/>
                        <a:t>No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L" dirty="0" smtClean="0"/>
                        <a:t>No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L" dirty="0" smtClean="0"/>
                        <a:t>no</a:t>
                      </a:r>
                      <a:endParaRPr lang="es-CL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64064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Factibilidad Técnica</a:t>
            </a:r>
            <a:endParaRPr lang="es-C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321" y="405582"/>
            <a:ext cx="2212883" cy="495939"/>
          </a:xfrm>
          <a:prstGeom prst="rect">
            <a:avLst/>
          </a:prstGeom>
        </p:spPr>
      </p:pic>
      <p:pic>
        <p:nvPicPr>
          <p:cNvPr id="5" name="Picture 8" descr="http://1.bp.blogspot.com/-YJQXDC3CM5s/Un8lEJ11exI/AAAAAAAAAs4/ALYWTrtKwfc/s1600/aprender-php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8214" y="2132680"/>
            <a:ext cx="3732684" cy="2015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0" descr="http://geteverything.org/wp-content/uploads/2013/08/1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081" y="2438399"/>
            <a:ext cx="3818324" cy="2333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2" descr="http://upload.wikimedia.org/wikipedia/en/thumb/7/72/JQuery_UI_Logo.svg/559px-JQuery_UI_Logo.svg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5516" y="5215193"/>
            <a:ext cx="3376571" cy="803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4" descr="https://evbdn.eventbrite.com/s3-s3/eventlogos/12632461/screenshot20140131at3.32.00pm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4624" y="4924810"/>
            <a:ext cx="1602781" cy="138413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9" name="Picture 16" descr="http://es.8elite.com/files/2012/09/JQuery_logo_color_onwhite-300x7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8704" y="3917356"/>
            <a:ext cx="2857500" cy="704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4937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Factibilidad Operativa</a:t>
            </a:r>
            <a:endParaRPr lang="es-C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484310" y="2666999"/>
            <a:ext cx="4427093" cy="3124201"/>
          </a:xfrm>
        </p:spPr>
        <p:txBody>
          <a:bodyPr/>
          <a:lstStyle/>
          <a:p>
            <a:r>
              <a:rPr lang="es-CL" dirty="0" smtClean="0"/>
              <a:t>Administración de productos dentro del mismo local</a:t>
            </a:r>
          </a:p>
          <a:p>
            <a:r>
              <a:rPr lang="es-CL" dirty="0" smtClean="0"/>
              <a:t>Conocimientos básicos computación (nivel usuario)</a:t>
            </a:r>
          </a:p>
          <a:p>
            <a:r>
              <a:rPr lang="es-CL" dirty="0" smtClean="0"/>
              <a:t>Capacitaciones.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321" y="405582"/>
            <a:ext cx="2212883" cy="495939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3667" y="2666999"/>
            <a:ext cx="4364506" cy="327337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45601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Factibilidad Legal</a:t>
            </a:r>
            <a:endParaRPr lang="es-C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L" dirty="0"/>
              <a:t>L</a:t>
            </a:r>
            <a:r>
              <a:rPr lang="es-CL" dirty="0" smtClean="0"/>
              <a:t>ey 17.336: </a:t>
            </a:r>
            <a:r>
              <a:rPr lang="es-CL" dirty="0"/>
              <a:t>LEY DE PROPIEDAD INTELECTUAL O DERECHOS DE </a:t>
            </a:r>
            <a:r>
              <a:rPr lang="es-CL" dirty="0" smtClean="0"/>
              <a:t>AUTOR.</a:t>
            </a:r>
          </a:p>
          <a:p>
            <a:r>
              <a:rPr lang="es-CL" dirty="0" smtClean="0"/>
              <a:t>Ley 19.628: LEY DE PROTECCION </a:t>
            </a:r>
            <a:r>
              <a:rPr lang="es-CL" dirty="0"/>
              <a:t>DE DATOS DE CARACTER </a:t>
            </a:r>
            <a:r>
              <a:rPr lang="es-CL" dirty="0" smtClean="0"/>
              <a:t>PERSONAL.</a:t>
            </a:r>
            <a:endParaRPr lang="es-CL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321" y="405582"/>
            <a:ext cx="2212883" cy="495939"/>
          </a:xfrm>
          <a:prstGeom prst="rect">
            <a:avLst/>
          </a:prstGeom>
        </p:spPr>
      </p:pic>
      <p:pic>
        <p:nvPicPr>
          <p:cNvPr id="1026" name="Picture 2" descr="http://cdn3.computerhoy.com/sites/computerhoy.com/files/editores/user-11130/ley_propiedad_intelectual_como_me_afecta_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8047" y="2226011"/>
            <a:ext cx="2471715" cy="117207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aula.abenzoar.com/pluginfile.php/402/course/overviewfiles/proteccion-de-datos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6887" y="5026852"/>
            <a:ext cx="1742554" cy="1528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4284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Integrantes</a:t>
            </a:r>
            <a:endParaRPr lang="es-C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L" dirty="0" smtClean="0"/>
              <a:t>Michel Adasme (Zenta)</a:t>
            </a:r>
          </a:p>
          <a:p>
            <a:r>
              <a:rPr lang="es-CL" dirty="0" smtClean="0"/>
              <a:t>Alejandro Llanos (Lexicom)</a:t>
            </a:r>
            <a:endParaRPr lang="es-CL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321" y="405582"/>
            <a:ext cx="2212883" cy="495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082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Factibilidad Económica (flujo de caja)</a:t>
            </a:r>
            <a:endParaRPr lang="es-C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36710" y="4465550"/>
            <a:ext cx="3632092" cy="1103774"/>
          </a:xfrm>
        </p:spPr>
        <p:txBody>
          <a:bodyPr/>
          <a:lstStyle/>
          <a:p>
            <a:r>
              <a:rPr lang="es-CL" dirty="0" smtClean="0"/>
              <a:t>Caso con 4 clientes.</a:t>
            </a:r>
          </a:p>
          <a:p>
            <a:endParaRPr lang="es-CL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321" y="405582"/>
            <a:ext cx="2212883" cy="495939"/>
          </a:xfrm>
          <a:prstGeom prst="rect">
            <a:avLst/>
          </a:prstGeom>
        </p:spPr>
      </p:pic>
      <p:sp>
        <p:nvSpPr>
          <p:cNvPr id="11" name="Marcador de contenido 2"/>
          <p:cNvSpPr txBox="1">
            <a:spLocks/>
          </p:cNvSpPr>
          <p:nvPr/>
        </p:nvSpPr>
        <p:spPr>
          <a:xfrm>
            <a:off x="1636710" y="2828544"/>
            <a:ext cx="3964796" cy="13404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cap="none">
                <a:effectLst/>
              </a:defRPr>
            </a:lvl1pPr>
            <a:lvl2pPr marL="742950" indent="-285750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cap="none">
                <a:effectLst/>
              </a:defRPr>
            </a:lvl2pPr>
            <a:lvl3pPr marL="1200150" indent="-285750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cap="none">
                <a:effectLst/>
              </a:defRPr>
            </a:lvl3pPr>
            <a:lvl4pPr marL="1543050" indent="-171450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cap="none">
                <a:effectLst/>
              </a:defRPr>
            </a:lvl4pPr>
            <a:lvl5pPr marL="2000250" indent="-171450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cap="none">
                <a:effectLst/>
              </a:defRPr>
            </a:lvl5pPr>
            <a:lvl6pPr marL="2514600" indent="-228600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cap="none">
                <a:effectLst/>
              </a:defRPr>
            </a:lvl6pPr>
            <a:lvl7pPr marL="2971800" indent="-228600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cap="none">
                <a:effectLst/>
              </a:defRPr>
            </a:lvl7pPr>
            <a:lvl8pPr marL="3429000" indent="-228600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cap="none">
                <a:effectLst/>
              </a:defRPr>
            </a:lvl8pPr>
            <a:lvl9pPr marL="3886200" indent="-228600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cap="none">
                <a:effectLst/>
              </a:defRPr>
            </a:lvl9pPr>
          </a:lstStyle>
          <a:p>
            <a:r>
              <a:rPr lang="es-CL" dirty="0"/>
              <a:t>Caso con solo un cliente</a:t>
            </a:r>
          </a:p>
          <a:p>
            <a:endParaRPr lang="es-CL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1507" y="4368585"/>
            <a:ext cx="6151728" cy="747069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1506" y="2744074"/>
            <a:ext cx="6094698" cy="743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316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Factibilidad Económica (flujo de caja)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484310" y="2666999"/>
            <a:ext cx="4633155" cy="3124201"/>
          </a:xfrm>
        </p:spPr>
        <p:txBody>
          <a:bodyPr/>
          <a:lstStyle/>
          <a:p>
            <a:r>
              <a:rPr lang="es-CL" dirty="0" smtClean="0"/>
              <a:t>Licencia </a:t>
            </a:r>
          </a:p>
          <a:p>
            <a:r>
              <a:rPr lang="es-CL" dirty="0" smtClean="0"/>
              <a:t>Hosting</a:t>
            </a:r>
            <a:endParaRPr lang="es-CL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321" y="405582"/>
            <a:ext cx="2212883" cy="495939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4574" y="2224662"/>
            <a:ext cx="4865188" cy="3566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610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Factibilidad Financiera</a:t>
            </a:r>
            <a:endParaRPr lang="es-C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484311" y="2666999"/>
            <a:ext cx="3641482" cy="3124201"/>
          </a:xfrm>
        </p:spPr>
        <p:txBody>
          <a:bodyPr/>
          <a:lstStyle/>
          <a:p>
            <a:r>
              <a:rPr lang="es-CL" dirty="0" smtClean="0"/>
              <a:t>Reembolso de Dinero por parte de clientes es efectiva al poco tiempo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321" y="405582"/>
            <a:ext cx="2212883" cy="495939"/>
          </a:xfrm>
          <a:prstGeom prst="rect">
            <a:avLst/>
          </a:prstGeom>
        </p:spPr>
      </p:pic>
      <p:pic>
        <p:nvPicPr>
          <p:cNvPr id="4098" name="Picture 2" descr="http://www.fezaexport.com.mx/wp-content/uploads/2013/10/trato-hech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6224" y="2438399"/>
            <a:ext cx="4876800" cy="2943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3751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Análisis de Riesgo</a:t>
            </a:r>
            <a:endParaRPr lang="es-C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L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321" y="405582"/>
            <a:ext cx="2212883" cy="495939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610" y="3276650"/>
            <a:ext cx="11207594" cy="1904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229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Especificación de Requerimientos</a:t>
            </a:r>
            <a:endParaRPr lang="es-C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484310" y="2438399"/>
            <a:ext cx="10018713" cy="3124201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s-CL" b="1" dirty="0"/>
              <a:t>Funcionales:</a:t>
            </a:r>
          </a:p>
          <a:p>
            <a:pPr lvl="0"/>
            <a:r>
              <a:rPr lang="es-MX" dirty="0"/>
              <a:t>El sistema generara un </a:t>
            </a:r>
            <a:r>
              <a:rPr lang="es-MX" dirty="0" smtClean="0"/>
              <a:t>presupuesto aproximado </a:t>
            </a:r>
            <a:r>
              <a:rPr lang="es-MX" dirty="0"/>
              <a:t>a partir de las selecciones del cliente.</a:t>
            </a:r>
            <a:endParaRPr lang="es-CL" dirty="0"/>
          </a:p>
          <a:p>
            <a:pPr lvl="0"/>
            <a:r>
              <a:rPr lang="es-MX" dirty="0"/>
              <a:t>El sistema creara ficha de </a:t>
            </a:r>
            <a:r>
              <a:rPr lang="es-MX" dirty="0" smtClean="0"/>
              <a:t>pedido y servicio de reparación.</a:t>
            </a:r>
            <a:endParaRPr lang="es-CL" dirty="0"/>
          </a:p>
          <a:p>
            <a:pPr lvl="0"/>
            <a:r>
              <a:rPr lang="es-MX" dirty="0"/>
              <a:t>El sistema manejara control de inventario.</a:t>
            </a:r>
            <a:endParaRPr lang="es-CL" dirty="0"/>
          </a:p>
          <a:p>
            <a:pPr lvl="0"/>
            <a:r>
              <a:rPr lang="es-MX" dirty="0"/>
              <a:t>El sistema contara con varios niveles de usuario.</a:t>
            </a:r>
            <a:endParaRPr lang="es-CL" dirty="0"/>
          </a:p>
          <a:p>
            <a:pPr lvl="0"/>
            <a:r>
              <a:rPr lang="es-MX" dirty="0"/>
              <a:t>El  sitio web brindara información de la tienda y será el link entre este y la </a:t>
            </a:r>
            <a:r>
              <a:rPr lang="es-MX" dirty="0" smtClean="0"/>
              <a:t>herramienta.</a:t>
            </a:r>
            <a:endParaRPr lang="es-CL" dirty="0"/>
          </a:p>
          <a:p>
            <a:pPr lvl="0"/>
            <a:r>
              <a:rPr lang="es-MX" dirty="0"/>
              <a:t>Todo usuario </a:t>
            </a:r>
            <a:r>
              <a:rPr lang="es-MX" dirty="0" smtClean="0"/>
              <a:t>para armar una bicicleta y  </a:t>
            </a:r>
            <a:r>
              <a:rPr lang="es-MX" dirty="0"/>
              <a:t>concretar un pedido deberá estar registrado/logueado en la </a:t>
            </a:r>
            <a:r>
              <a:rPr lang="es-MX" dirty="0" smtClean="0"/>
              <a:t>herramienta</a:t>
            </a:r>
            <a:endParaRPr lang="es-CL" dirty="0"/>
          </a:p>
          <a:p>
            <a:pPr lvl="0"/>
            <a:r>
              <a:rPr lang="es-MX" dirty="0"/>
              <a:t>El sistema debe ser capaz de administrar 1 o más sucursales.</a:t>
            </a:r>
            <a:endParaRPr lang="es-CL" dirty="0"/>
          </a:p>
          <a:p>
            <a:r>
              <a:rPr lang="es-CL" dirty="0" smtClean="0"/>
              <a:t>El sistema genera reportes a partir de los datos ingresados por las acciones realizadas.</a:t>
            </a:r>
            <a:endParaRPr lang="es-CL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321" y="405582"/>
            <a:ext cx="2212883" cy="495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085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Especificación de Requerimientos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484311" y="2249425"/>
            <a:ext cx="10018713" cy="3797808"/>
          </a:xfrm>
        </p:spPr>
        <p:txBody>
          <a:bodyPr>
            <a:normAutofit fontScale="32500" lnSpcReduction="20000"/>
          </a:bodyPr>
          <a:lstStyle/>
          <a:p>
            <a:pPr marL="0" indent="0">
              <a:buNone/>
            </a:pPr>
            <a:r>
              <a:rPr lang="es-CL" sz="5200" b="1" dirty="0"/>
              <a:t>NO Funcionales:</a:t>
            </a:r>
          </a:p>
          <a:p>
            <a:pPr lvl="0"/>
            <a:r>
              <a:rPr lang="es-CL" sz="5200" dirty="0"/>
              <a:t>El sistema deberá ser capaz de manejar un alto nuero de productos y accesorios de bicicletas.</a:t>
            </a:r>
          </a:p>
          <a:p>
            <a:pPr lvl="0"/>
            <a:r>
              <a:rPr lang="es-CL" sz="5200" dirty="0"/>
              <a:t>La interfaz del sistema será compatible con tecnologías touch.</a:t>
            </a:r>
          </a:p>
          <a:p>
            <a:pPr lvl="0"/>
            <a:r>
              <a:rPr lang="es-CL" sz="5200" dirty="0" smtClean="0"/>
              <a:t>El lenguaje de programación será PHP (Servidor) </a:t>
            </a:r>
            <a:r>
              <a:rPr lang="es-CL" sz="5200" dirty="0"/>
              <a:t>,</a:t>
            </a:r>
            <a:r>
              <a:rPr lang="es-CL" sz="5200" dirty="0" smtClean="0"/>
              <a:t> HTML5 + </a:t>
            </a:r>
            <a:r>
              <a:rPr lang="es-CL" sz="5200" dirty="0" smtClean="0"/>
              <a:t>Jq</a:t>
            </a:r>
            <a:r>
              <a:rPr lang="es-CL" sz="5200" dirty="0" smtClean="0"/>
              <a:t>uery (Cliente).</a:t>
            </a:r>
          </a:p>
          <a:p>
            <a:pPr lvl="0"/>
            <a:r>
              <a:rPr lang="es-CL" sz="5200" dirty="0" smtClean="0"/>
              <a:t>La </a:t>
            </a:r>
            <a:r>
              <a:rPr lang="es-CL" sz="5200" dirty="0"/>
              <a:t>base de Datos </a:t>
            </a:r>
            <a:r>
              <a:rPr lang="es-CL" sz="5200" dirty="0" smtClean="0"/>
              <a:t>será </a:t>
            </a:r>
            <a:r>
              <a:rPr lang="es-CL" sz="5200" dirty="0" err="1" smtClean="0"/>
              <a:t>MySQL</a:t>
            </a:r>
            <a:r>
              <a:rPr lang="es-CL" sz="5200" dirty="0" smtClean="0"/>
              <a:t>.</a:t>
            </a:r>
            <a:endParaRPr lang="es-CL" sz="5200" dirty="0"/>
          </a:p>
          <a:p>
            <a:pPr lvl="0"/>
            <a:r>
              <a:rPr lang="es-CL" sz="5200" dirty="0"/>
              <a:t>El sistema será escalable.</a:t>
            </a:r>
          </a:p>
          <a:p>
            <a:pPr lvl="0"/>
            <a:r>
              <a:rPr lang="es-CL" sz="5200" dirty="0"/>
              <a:t>El sistema será a la </a:t>
            </a:r>
            <a:r>
              <a:rPr lang="es-CL" sz="5200" dirty="0" smtClean="0"/>
              <a:t>“medida” </a:t>
            </a:r>
            <a:r>
              <a:rPr lang="es-CL" sz="5200" dirty="0"/>
              <a:t>del cliente.</a:t>
            </a:r>
          </a:p>
          <a:p>
            <a:pPr lvl="0"/>
            <a:r>
              <a:rPr lang="es-CL" sz="5200" dirty="0"/>
              <a:t>El sistema deberá contar con las medidas de seguridad necesarias.</a:t>
            </a:r>
          </a:p>
          <a:p>
            <a:pPr lvl="0"/>
            <a:r>
              <a:rPr lang="es-CL" sz="5200" dirty="0"/>
              <a:t>El sistema deberá tener un GUI correspondiente al empresa (colores).</a:t>
            </a:r>
          </a:p>
          <a:p>
            <a:pPr lvl="0"/>
            <a:r>
              <a:rPr lang="es-CL" sz="5200" dirty="0"/>
              <a:t>La GUI será sencilla y amigable para el usuario.</a:t>
            </a:r>
          </a:p>
          <a:p>
            <a:r>
              <a:rPr lang="es-CL" sz="5200" dirty="0"/>
              <a:t>El servidor deberá ser VPS</a:t>
            </a:r>
          </a:p>
          <a:p>
            <a:endParaRPr lang="es-CL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321" y="405582"/>
            <a:ext cx="2212883" cy="495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44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Metodología de Desarrollo</a:t>
            </a:r>
            <a:endParaRPr lang="es-C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321" y="405582"/>
            <a:ext cx="2212883" cy="495939"/>
          </a:xfrm>
          <a:prstGeom prst="rect">
            <a:avLst/>
          </a:prstGeom>
        </p:spPr>
      </p:pic>
      <p:pic>
        <p:nvPicPr>
          <p:cNvPr id="5" name="Imagen 4" descr="http://osc.co.cr/wp-content/uploads/2011/06/incremental.jpe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4309" y="2666999"/>
            <a:ext cx="10018713" cy="37724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782184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Equipo - Organigrama</a:t>
            </a:r>
            <a:endParaRPr lang="es-C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507783" y="2575559"/>
            <a:ext cx="10018713" cy="3124201"/>
          </a:xfrm>
        </p:spPr>
        <p:txBody>
          <a:bodyPr/>
          <a:lstStyle/>
          <a:p>
            <a:endParaRPr lang="es-CL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321" y="405582"/>
            <a:ext cx="2212883" cy="495939"/>
          </a:xfrm>
          <a:prstGeom prst="rect">
            <a:avLst/>
          </a:prstGeom>
        </p:spPr>
      </p:pic>
      <p:sp>
        <p:nvSpPr>
          <p:cNvPr id="5" name="Conector recto 3"/>
          <p:cNvSpPr/>
          <p:nvPr/>
        </p:nvSpPr>
        <p:spPr>
          <a:xfrm>
            <a:off x="6190211" y="3096259"/>
            <a:ext cx="2482215" cy="91440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45720"/>
                </a:moveTo>
                <a:lnTo>
                  <a:pt x="2482595" y="45720"/>
                </a:lnTo>
                <a:lnTo>
                  <a:pt x="2482595" y="106060"/>
                </a:lnTo>
              </a:path>
            </a:pathLst>
          </a:custGeom>
          <a:noFill/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s-CL"/>
          </a:p>
        </p:txBody>
      </p:sp>
      <p:sp>
        <p:nvSpPr>
          <p:cNvPr id="6" name="Conector recto 4"/>
          <p:cNvSpPr/>
          <p:nvPr/>
        </p:nvSpPr>
        <p:spPr>
          <a:xfrm>
            <a:off x="6190211" y="3141979"/>
            <a:ext cx="2245360" cy="826770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763508"/>
                </a:lnTo>
                <a:lnTo>
                  <a:pt x="2245688" y="763508"/>
                </a:lnTo>
                <a:lnTo>
                  <a:pt x="2245688" y="827082"/>
                </a:lnTo>
              </a:path>
            </a:pathLst>
          </a:custGeom>
          <a:noFill/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s-CL"/>
          </a:p>
        </p:txBody>
      </p:sp>
      <p:sp>
        <p:nvSpPr>
          <p:cNvPr id="7" name="Conector recto 5"/>
          <p:cNvSpPr/>
          <p:nvPr/>
        </p:nvSpPr>
        <p:spPr>
          <a:xfrm>
            <a:off x="6190211" y="3141979"/>
            <a:ext cx="1646555" cy="1675130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611693"/>
                </a:lnTo>
                <a:lnTo>
                  <a:pt x="1646991" y="1611693"/>
                </a:lnTo>
                <a:lnTo>
                  <a:pt x="1646991" y="1675267"/>
                </a:lnTo>
              </a:path>
            </a:pathLst>
          </a:custGeom>
          <a:noFill/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s-CL"/>
          </a:p>
        </p:txBody>
      </p:sp>
      <p:sp>
        <p:nvSpPr>
          <p:cNvPr id="8" name="Conector recto 6"/>
          <p:cNvSpPr/>
          <p:nvPr/>
        </p:nvSpPr>
        <p:spPr>
          <a:xfrm>
            <a:off x="5630141" y="3141979"/>
            <a:ext cx="969645" cy="168211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551908" y="0"/>
                </a:moveTo>
                <a:lnTo>
                  <a:pt x="551908" y="1618968"/>
                </a:lnTo>
                <a:lnTo>
                  <a:pt x="0" y="1618968"/>
                </a:lnTo>
                <a:lnTo>
                  <a:pt x="0" y="1682542"/>
                </a:lnTo>
              </a:path>
            </a:pathLst>
          </a:custGeom>
          <a:noFill/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s-CL"/>
          </a:p>
        </p:txBody>
      </p:sp>
      <p:sp>
        <p:nvSpPr>
          <p:cNvPr id="9" name="Conector recto 7"/>
          <p:cNvSpPr/>
          <p:nvPr/>
        </p:nvSpPr>
        <p:spPr>
          <a:xfrm>
            <a:off x="4692246" y="3141979"/>
            <a:ext cx="1497330" cy="82867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1497934" y="0"/>
                </a:moveTo>
                <a:lnTo>
                  <a:pt x="1497934" y="765516"/>
                </a:lnTo>
                <a:lnTo>
                  <a:pt x="0" y="765516"/>
                </a:lnTo>
                <a:lnTo>
                  <a:pt x="0" y="829090"/>
                </a:lnTo>
              </a:path>
            </a:pathLst>
          </a:custGeom>
          <a:noFill/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s-CL"/>
          </a:p>
        </p:txBody>
      </p:sp>
      <p:sp>
        <p:nvSpPr>
          <p:cNvPr id="10" name="Conector recto 8"/>
          <p:cNvSpPr/>
          <p:nvPr/>
        </p:nvSpPr>
        <p:spPr>
          <a:xfrm>
            <a:off x="3974696" y="3096259"/>
            <a:ext cx="2214880" cy="91440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2215119" y="45720"/>
                </a:moveTo>
                <a:lnTo>
                  <a:pt x="0" y="45720"/>
                </a:lnTo>
                <a:lnTo>
                  <a:pt x="0" y="63668"/>
                </a:lnTo>
              </a:path>
            </a:pathLst>
          </a:custGeom>
          <a:noFill/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s-CL"/>
          </a:p>
        </p:txBody>
      </p:sp>
      <p:grpSp>
        <p:nvGrpSpPr>
          <p:cNvPr id="11" name="Grupo 10"/>
          <p:cNvGrpSpPr/>
          <p:nvPr/>
        </p:nvGrpSpPr>
        <p:grpSpPr>
          <a:xfrm>
            <a:off x="5456151" y="2666999"/>
            <a:ext cx="1480820" cy="481965"/>
            <a:chOff x="2578429" y="0"/>
            <a:chExt cx="1481241" cy="482487"/>
          </a:xfrm>
        </p:grpSpPr>
        <p:sp>
          <p:nvSpPr>
            <p:cNvPr id="12" name="Rectángulo 11"/>
            <p:cNvSpPr/>
            <p:nvPr/>
          </p:nvSpPr>
          <p:spPr>
            <a:xfrm>
              <a:off x="2578429" y="0"/>
              <a:ext cx="1467622" cy="475176"/>
            </a:xfrm>
            <a:prstGeom prst="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s-CL"/>
            </a:p>
          </p:txBody>
        </p:sp>
        <p:sp>
          <p:nvSpPr>
            <p:cNvPr id="13" name="Rectángulo 12"/>
            <p:cNvSpPr/>
            <p:nvPr/>
          </p:nvSpPr>
          <p:spPr>
            <a:xfrm>
              <a:off x="2592048" y="7311"/>
              <a:ext cx="1467622" cy="47517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445" tIns="4445" rIns="4445" bIns="38447" numCol="1" spcCol="1270" anchor="ctr" anchorCtr="0"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380"/>
                </a:spcAft>
              </a:pPr>
              <a:r>
                <a:rPr lang="es-CL" sz="900" kern="1200">
                  <a:solidFill>
                    <a:srgbClr val="FFFFFF"/>
                  </a:solidFill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  <a:t>Jefe de proyecto</a:t>
              </a:r>
              <a:endParaRPr lang="es-CL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</p:grpSp>
      <p:grpSp>
        <p:nvGrpSpPr>
          <p:cNvPr id="14" name="Grupo 13"/>
          <p:cNvGrpSpPr/>
          <p:nvPr/>
        </p:nvGrpSpPr>
        <p:grpSpPr>
          <a:xfrm>
            <a:off x="5976216" y="2946399"/>
            <a:ext cx="850265" cy="195580"/>
            <a:chOff x="3098461" y="279485"/>
            <a:chExt cx="585434" cy="158392"/>
          </a:xfrm>
        </p:grpSpPr>
        <p:sp>
          <p:nvSpPr>
            <p:cNvPr id="15" name="Rectángulo 14"/>
            <p:cNvSpPr/>
            <p:nvPr/>
          </p:nvSpPr>
          <p:spPr>
            <a:xfrm>
              <a:off x="3098461" y="279485"/>
              <a:ext cx="585434" cy="158392"/>
            </a:xfrm>
            <a:prstGeom prst="rect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s-CL"/>
            </a:p>
          </p:txBody>
        </p:sp>
        <p:sp>
          <p:nvSpPr>
            <p:cNvPr id="16" name="Rectángulo 15"/>
            <p:cNvSpPr/>
            <p:nvPr/>
          </p:nvSpPr>
          <p:spPr>
            <a:xfrm>
              <a:off x="3098461" y="279485"/>
              <a:ext cx="585434" cy="15839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700" tIns="3175" rIns="12700" bIns="3175" numCol="1" spcCol="1270" anchor="ctr" anchorCtr="0">
              <a:noAutofit/>
            </a:bodyPr>
            <a:lstStyle/>
            <a:p>
              <a:pPr algn="r">
                <a:lnSpc>
                  <a:spcPct val="90000"/>
                </a:lnSpc>
                <a:spcAft>
                  <a:spcPts val="335"/>
                </a:spcAft>
              </a:pPr>
              <a:r>
                <a:rPr lang="es-CL" sz="800" kern="1200">
                  <a:solidFill>
                    <a:srgbClr val="000000"/>
                  </a:solidFill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  <a:t>Michel Adasme</a:t>
              </a:r>
              <a:endParaRPr lang="es-CL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</p:grpSp>
      <p:grpSp>
        <p:nvGrpSpPr>
          <p:cNvPr id="17" name="Grupo 16"/>
          <p:cNvGrpSpPr/>
          <p:nvPr/>
        </p:nvGrpSpPr>
        <p:grpSpPr>
          <a:xfrm>
            <a:off x="2878051" y="3172459"/>
            <a:ext cx="1403985" cy="474980"/>
            <a:chOff x="0" y="505499"/>
            <a:chExt cx="1404164" cy="475176"/>
          </a:xfrm>
        </p:grpSpPr>
        <p:sp>
          <p:nvSpPr>
            <p:cNvPr id="18" name="Rectángulo 17"/>
            <p:cNvSpPr/>
            <p:nvPr/>
          </p:nvSpPr>
          <p:spPr>
            <a:xfrm>
              <a:off x="0" y="505499"/>
              <a:ext cx="1404164" cy="475176"/>
            </a:xfrm>
            <a:prstGeom prst="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s-CL"/>
            </a:p>
          </p:txBody>
        </p:sp>
        <p:sp>
          <p:nvSpPr>
            <p:cNvPr id="19" name="Rectángulo 18"/>
            <p:cNvSpPr/>
            <p:nvPr/>
          </p:nvSpPr>
          <p:spPr>
            <a:xfrm>
              <a:off x="0" y="505499"/>
              <a:ext cx="1404164" cy="47517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715" tIns="5715" rIns="5715" bIns="38447" numCol="1" spcCol="1270" anchor="ctr" anchorCtr="0"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380"/>
                </a:spcAft>
              </a:pPr>
              <a:r>
                <a:rPr lang="es-CL" sz="900" kern="1200">
                  <a:solidFill>
                    <a:srgbClr val="FFFFFF"/>
                  </a:solidFill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  <a:t>Calidad</a:t>
              </a:r>
              <a:endParaRPr lang="es-CL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</p:grpSp>
      <p:grpSp>
        <p:nvGrpSpPr>
          <p:cNvPr id="20" name="Grupo 19"/>
          <p:cNvGrpSpPr/>
          <p:nvPr/>
        </p:nvGrpSpPr>
        <p:grpSpPr>
          <a:xfrm>
            <a:off x="3556866" y="3968749"/>
            <a:ext cx="1306195" cy="474980"/>
            <a:chOff x="678862" y="1302258"/>
            <a:chExt cx="973942" cy="475176"/>
          </a:xfrm>
        </p:grpSpPr>
        <p:sp>
          <p:nvSpPr>
            <p:cNvPr id="21" name="Rectángulo 20"/>
            <p:cNvSpPr/>
            <p:nvPr/>
          </p:nvSpPr>
          <p:spPr>
            <a:xfrm>
              <a:off x="678862" y="1302258"/>
              <a:ext cx="973942" cy="475176"/>
            </a:xfrm>
            <a:prstGeom prst="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s-CL"/>
            </a:p>
          </p:txBody>
        </p:sp>
        <p:sp>
          <p:nvSpPr>
            <p:cNvPr id="22" name="Rectángulo 21"/>
            <p:cNvSpPr/>
            <p:nvPr/>
          </p:nvSpPr>
          <p:spPr>
            <a:xfrm>
              <a:off x="678862" y="1302258"/>
              <a:ext cx="973942" cy="47517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445" tIns="4445" rIns="4445" bIns="38447" numCol="1" spcCol="1270" anchor="ctr" anchorCtr="0"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295"/>
                </a:spcAft>
              </a:pPr>
              <a:r>
                <a:rPr lang="es-CL" sz="700" kern="1200">
                  <a:solidFill>
                    <a:srgbClr val="FFFFFF"/>
                  </a:solidFill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  <a:t>Analista Funcional</a:t>
              </a:r>
              <a:endParaRPr lang="es-CL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</p:grpSp>
      <p:grpSp>
        <p:nvGrpSpPr>
          <p:cNvPr id="23" name="Grupo 22"/>
          <p:cNvGrpSpPr/>
          <p:nvPr/>
        </p:nvGrpSpPr>
        <p:grpSpPr>
          <a:xfrm>
            <a:off x="4011526" y="4305299"/>
            <a:ext cx="981710" cy="234315"/>
            <a:chOff x="1133582" y="1638598"/>
            <a:chExt cx="981826" cy="234746"/>
          </a:xfrm>
        </p:grpSpPr>
        <p:sp>
          <p:nvSpPr>
            <p:cNvPr id="24" name="Rectángulo 23"/>
            <p:cNvSpPr/>
            <p:nvPr/>
          </p:nvSpPr>
          <p:spPr>
            <a:xfrm>
              <a:off x="1133582" y="1638599"/>
              <a:ext cx="981826" cy="234745"/>
            </a:xfrm>
            <a:prstGeom prst="rect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s-CL"/>
            </a:p>
          </p:txBody>
        </p:sp>
        <p:sp>
          <p:nvSpPr>
            <p:cNvPr id="25" name="Rectángulo 24"/>
            <p:cNvSpPr/>
            <p:nvPr/>
          </p:nvSpPr>
          <p:spPr>
            <a:xfrm>
              <a:off x="1133582" y="1638598"/>
              <a:ext cx="981826" cy="23474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5400" tIns="6350" rIns="25400" bIns="6350" numCol="1" spcCol="1270" anchor="ctr" anchorCtr="0">
              <a:noAutofit/>
            </a:bodyPr>
            <a:lstStyle/>
            <a:p>
              <a:pPr algn="r">
                <a:lnSpc>
                  <a:spcPct val="90000"/>
                </a:lnSpc>
                <a:spcAft>
                  <a:spcPts val="335"/>
                </a:spcAft>
              </a:pPr>
              <a:r>
                <a:rPr lang="es-CL" sz="800" kern="1200">
                  <a:solidFill>
                    <a:srgbClr val="000000"/>
                  </a:solidFill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  <a:t>Alejandro Llanos - Michel Adasme</a:t>
              </a:r>
              <a:endParaRPr lang="es-CL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</p:grpSp>
      <p:grpSp>
        <p:nvGrpSpPr>
          <p:cNvPr id="26" name="Grupo 25"/>
          <p:cNvGrpSpPr/>
          <p:nvPr/>
        </p:nvGrpSpPr>
        <p:grpSpPr>
          <a:xfrm>
            <a:off x="3326996" y="3507104"/>
            <a:ext cx="1024890" cy="307975"/>
            <a:chOff x="449557" y="840182"/>
            <a:chExt cx="1025408" cy="308483"/>
          </a:xfrm>
        </p:grpSpPr>
        <p:sp>
          <p:nvSpPr>
            <p:cNvPr id="27" name="Rectángulo 26"/>
            <p:cNvSpPr/>
            <p:nvPr/>
          </p:nvSpPr>
          <p:spPr>
            <a:xfrm>
              <a:off x="449557" y="840182"/>
              <a:ext cx="1025408" cy="308483"/>
            </a:xfrm>
            <a:prstGeom prst="rect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s-CL"/>
            </a:p>
          </p:txBody>
        </p:sp>
        <p:sp>
          <p:nvSpPr>
            <p:cNvPr id="28" name="Rectángulo 27"/>
            <p:cNvSpPr/>
            <p:nvPr/>
          </p:nvSpPr>
          <p:spPr>
            <a:xfrm>
              <a:off x="449557" y="840182"/>
              <a:ext cx="1025408" cy="30848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5400" tIns="6350" rIns="25400" bIns="6350" numCol="1" spcCol="1270" anchor="ctr" anchorCtr="0">
              <a:noAutofit/>
            </a:bodyPr>
            <a:lstStyle/>
            <a:p>
              <a:pPr algn="r">
                <a:lnSpc>
                  <a:spcPct val="90000"/>
                </a:lnSpc>
                <a:spcAft>
                  <a:spcPts val="335"/>
                </a:spcAft>
              </a:pPr>
              <a:r>
                <a:rPr lang="es-CL" sz="800" kern="1200">
                  <a:solidFill>
                    <a:srgbClr val="000000"/>
                  </a:solidFill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  <a:t>Alejandro Llanos - Michel Adasme</a:t>
              </a:r>
              <a:endParaRPr lang="es-CL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</p:grpSp>
      <p:grpSp>
        <p:nvGrpSpPr>
          <p:cNvPr id="29" name="Grupo 28"/>
          <p:cNvGrpSpPr/>
          <p:nvPr/>
        </p:nvGrpSpPr>
        <p:grpSpPr>
          <a:xfrm>
            <a:off x="4506826" y="4847589"/>
            <a:ext cx="1344295" cy="474980"/>
            <a:chOff x="1629125" y="2181169"/>
            <a:chExt cx="650482" cy="475176"/>
          </a:xfrm>
        </p:grpSpPr>
        <p:sp>
          <p:nvSpPr>
            <p:cNvPr id="30" name="Rectángulo 29"/>
            <p:cNvSpPr/>
            <p:nvPr/>
          </p:nvSpPr>
          <p:spPr>
            <a:xfrm>
              <a:off x="1629125" y="2181169"/>
              <a:ext cx="650482" cy="475176"/>
            </a:xfrm>
            <a:prstGeom prst="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s-CL"/>
            </a:p>
          </p:txBody>
        </p:sp>
        <p:sp>
          <p:nvSpPr>
            <p:cNvPr id="31" name="Rectángulo 30"/>
            <p:cNvSpPr/>
            <p:nvPr/>
          </p:nvSpPr>
          <p:spPr>
            <a:xfrm>
              <a:off x="1629125" y="2181169"/>
              <a:ext cx="650482" cy="47517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445" tIns="4445" rIns="4445" bIns="38447" numCol="1" spcCol="1270" anchor="ctr" anchorCtr="0"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295"/>
                </a:spcAft>
              </a:pPr>
              <a:r>
                <a:rPr lang="es-CL" sz="700" kern="1200">
                  <a:solidFill>
                    <a:srgbClr val="FFFFFF"/>
                  </a:solidFill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  <a:t>Programador Base de Datos</a:t>
              </a:r>
              <a:endParaRPr lang="es-CL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</p:grpSp>
      <p:grpSp>
        <p:nvGrpSpPr>
          <p:cNvPr id="32" name="Grupo 31"/>
          <p:cNvGrpSpPr/>
          <p:nvPr/>
        </p:nvGrpSpPr>
        <p:grpSpPr>
          <a:xfrm>
            <a:off x="4747491" y="5237479"/>
            <a:ext cx="1163955" cy="247015"/>
            <a:chOff x="1870004" y="2570911"/>
            <a:chExt cx="912488" cy="261270"/>
          </a:xfrm>
        </p:grpSpPr>
        <p:sp>
          <p:nvSpPr>
            <p:cNvPr id="33" name="Rectángulo 32"/>
            <p:cNvSpPr/>
            <p:nvPr/>
          </p:nvSpPr>
          <p:spPr>
            <a:xfrm>
              <a:off x="1870005" y="2570911"/>
              <a:ext cx="912487" cy="261270"/>
            </a:xfrm>
            <a:prstGeom prst="rect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s-CL"/>
            </a:p>
          </p:txBody>
        </p:sp>
        <p:sp>
          <p:nvSpPr>
            <p:cNvPr id="34" name="Rectángulo 33"/>
            <p:cNvSpPr/>
            <p:nvPr/>
          </p:nvSpPr>
          <p:spPr>
            <a:xfrm>
              <a:off x="1870004" y="2570911"/>
              <a:ext cx="912488" cy="26127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5400" tIns="6350" rIns="25400" bIns="6350" numCol="1" spcCol="1270" anchor="ctr" anchorCtr="0">
              <a:noAutofit/>
            </a:bodyPr>
            <a:lstStyle/>
            <a:p>
              <a:pPr algn="r">
                <a:lnSpc>
                  <a:spcPct val="90000"/>
                </a:lnSpc>
                <a:spcAft>
                  <a:spcPts val="335"/>
                </a:spcAft>
              </a:pPr>
              <a:r>
                <a:rPr lang="es-CL" sz="800" kern="1200">
                  <a:solidFill>
                    <a:srgbClr val="000000"/>
                  </a:solidFill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  <a:t>Alejandro Llanos - Michel Adasme</a:t>
              </a:r>
              <a:endParaRPr lang="es-CL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</p:grpSp>
      <p:grpSp>
        <p:nvGrpSpPr>
          <p:cNvPr id="35" name="Grupo 34"/>
          <p:cNvGrpSpPr/>
          <p:nvPr/>
        </p:nvGrpSpPr>
        <p:grpSpPr>
          <a:xfrm>
            <a:off x="7511646" y="4817109"/>
            <a:ext cx="1452245" cy="474980"/>
            <a:chOff x="4633990" y="2150444"/>
            <a:chExt cx="650482" cy="475176"/>
          </a:xfrm>
        </p:grpSpPr>
        <p:sp>
          <p:nvSpPr>
            <p:cNvPr id="36" name="Rectángulo 35"/>
            <p:cNvSpPr/>
            <p:nvPr/>
          </p:nvSpPr>
          <p:spPr>
            <a:xfrm>
              <a:off x="4633990" y="2150444"/>
              <a:ext cx="650482" cy="475176"/>
            </a:xfrm>
            <a:prstGeom prst="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s-CL"/>
            </a:p>
          </p:txBody>
        </p:sp>
        <p:sp>
          <p:nvSpPr>
            <p:cNvPr id="37" name="Rectángulo 36"/>
            <p:cNvSpPr/>
            <p:nvPr/>
          </p:nvSpPr>
          <p:spPr>
            <a:xfrm>
              <a:off x="4633990" y="2150444"/>
              <a:ext cx="650482" cy="47517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445" tIns="4445" rIns="4445" bIns="38447" numCol="1" spcCol="1270" anchor="ctr" anchorCtr="0"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380"/>
                </a:spcAft>
              </a:pPr>
              <a:r>
                <a:rPr lang="es-CL" sz="900" kern="1200">
                  <a:solidFill>
                    <a:srgbClr val="FFFFFF"/>
                  </a:solidFill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  <a:t>Documentador</a:t>
              </a:r>
              <a:endParaRPr lang="es-CL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</p:grpSp>
      <p:grpSp>
        <p:nvGrpSpPr>
          <p:cNvPr id="38" name="Grupo 37"/>
          <p:cNvGrpSpPr/>
          <p:nvPr/>
        </p:nvGrpSpPr>
        <p:grpSpPr>
          <a:xfrm>
            <a:off x="7901536" y="5152389"/>
            <a:ext cx="953770" cy="250825"/>
            <a:chOff x="5023823" y="2485719"/>
            <a:chExt cx="585434" cy="158392"/>
          </a:xfrm>
        </p:grpSpPr>
        <p:sp>
          <p:nvSpPr>
            <p:cNvPr id="39" name="Rectángulo 38"/>
            <p:cNvSpPr/>
            <p:nvPr/>
          </p:nvSpPr>
          <p:spPr>
            <a:xfrm>
              <a:off x="5023823" y="2485719"/>
              <a:ext cx="585434" cy="158392"/>
            </a:xfrm>
            <a:prstGeom prst="rect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s-CL"/>
            </a:p>
          </p:txBody>
        </p:sp>
        <p:sp>
          <p:nvSpPr>
            <p:cNvPr id="40" name="Rectángulo 39"/>
            <p:cNvSpPr/>
            <p:nvPr/>
          </p:nvSpPr>
          <p:spPr>
            <a:xfrm>
              <a:off x="5023823" y="2485719"/>
              <a:ext cx="585434" cy="15839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5240" tIns="3810" rIns="15240" bIns="3810" numCol="1" spcCol="1270" anchor="ctr" anchorCtr="0">
              <a:noAutofit/>
            </a:bodyPr>
            <a:lstStyle/>
            <a:p>
              <a:pPr algn="r">
                <a:lnSpc>
                  <a:spcPct val="90000"/>
                </a:lnSpc>
                <a:spcAft>
                  <a:spcPts val="335"/>
                </a:spcAft>
              </a:pPr>
              <a:r>
                <a:rPr lang="es-CL" sz="800" kern="1200">
                  <a:solidFill>
                    <a:srgbClr val="000000"/>
                  </a:solidFill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  <a:t>Alejandro Llanos</a:t>
              </a:r>
              <a:endParaRPr lang="es-CL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</p:grpSp>
      <p:grpSp>
        <p:nvGrpSpPr>
          <p:cNvPr id="41" name="Grupo 40"/>
          <p:cNvGrpSpPr/>
          <p:nvPr/>
        </p:nvGrpSpPr>
        <p:grpSpPr>
          <a:xfrm>
            <a:off x="8110451" y="3968749"/>
            <a:ext cx="1372870" cy="474980"/>
            <a:chOff x="5232688" y="1302258"/>
            <a:chExt cx="650482" cy="475176"/>
          </a:xfrm>
        </p:grpSpPr>
        <p:sp>
          <p:nvSpPr>
            <p:cNvPr id="42" name="Rectángulo 41"/>
            <p:cNvSpPr/>
            <p:nvPr/>
          </p:nvSpPr>
          <p:spPr>
            <a:xfrm>
              <a:off x="5232688" y="1302258"/>
              <a:ext cx="650482" cy="475176"/>
            </a:xfrm>
            <a:prstGeom prst="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s-CL"/>
            </a:p>
          </p:txBody>
        </p:sp>
        <p:sp>
          <p:nvSpPr>
            <p:cNvPr id="43" name="Rectángulo 42"/>
            <p:cNvSpPr/>
            <p:nvPr/>
          </p:nvSpPr>
          <p:spPr>
            <a:xfrm>
              <a:off x="5232688" y="1302258"/>
              <a:ext cx="650482" cy="47517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445" tIns="4445" rIns="4445" bIns="38447" numCol="1" spcCol="1270" anchor="ctr" anchorCtr="0"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380"/>
                </a:spcAft>
              </a:pPr>
              <a:r>
                <a:rPr lang="es-CL" sz="900" kern="1200">
                  <a:solidFill>
                    <a:srgbClr val="FFFFFF"/>
                  </a:solidFill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  <a:t>Programador</a:t>
              </a:r>
              <a:endParaRPr lang="es-CL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</p:grpSp>
      <p:grpSp>
        <p:nvGrpSpPr>
          <p:cNvPr id="44" name="Grupo 43"/>
          <p:cNvGrpSpPr/>
          <p:nvPr/>
        </p:nvGrpSpPr>
        <p:grpSpPr>
          <a:xfrm>
            <a:off x="8482561" y="4280534"/>
            <a:ext cx="898525" cy="210185"/>
            <a:chOff x="5604870" y="1613823"/>
            <a:chExt cx="585434" cy="158392"/>
          </a:xfrm>
        </p:grpSpPr>
        <p:sp>
          <p:nvSpPr>
            <p:cNvPr id="45" name="Rectángulo 44"/>
            <p:cNvSpPr/>
            <p:nvPr/>
          </p:nvSpPr>
          <p:spPr>
            <a:xfrm>
              <a:off x="5604870" y="1613823"/>
              <a:ext cx="585434" cy="158392"/>
            </a:xfrm>
            <a:prstGeom prst="rect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s-CL"/>
            </a:p>
          </p:txBody>
        </p:sp>
        <p:sp>
          <p:nvSpPr>
            <p:cNvPr id="46" name="Rectángulo 45"/>
            <p:cNvSpPr/>
            <p:nvPr/>
          </p:nvSpPr>
          <p:spPr>
            <a:xfrm>
              <a:off x="5604870" y="1613823"/>
              <a:ext cx="585434" cy="15839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5240" tIns="3810" rIns="15240" bIns="3810" numCol="1" spcCol="1270" anchor="ctr" anchorCtr="0">
              <a:noAutofit/>
            </a:bodyPr>
            <a:lstStyle/>
            <a:p>
              <a:pPr algn="r">
                <a:lnSpc>
                  <a:spcPct val="90000"/>
                </a:lnSpc>
                <a:spcAft>
                  <a:spcPts val="335"/>
                </a:spcAft>
              </a:pPr>
              <a:r>
                <a:rPr lang="es-CL" sz="800" kern="1200">
                  <a:solidFill>
                    <a:srgbClr val="000000"/>
                  </a:solidFill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  <a:t>Michel Adasme</a:t>
              </a:r>
              <a:endParaRPr lang="es-CL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</p:grpSp>
      <p:grpSp>
        <p:nvGrpSpPr>
          <p:cNvPr id="47" name="Grupo 46"/>
          <p:cNvGrpSpPr/>
          <p:nvPr/>
        </p:nvGrpSpPr>
        <p:grpSpPr>
          <a:xfrm>
            <a:off x="7902806" y="3197859"/>
            <a:ext cx="1359535" cy="488315"/>
            <a:chOff x="5465005" y="522182"/>
            <a:chExt cx="655071" cy="488511"/>
          </a:xfrm>
        </p:grpSpPr>
        <p:sp>
          <p:nvSpPr>
            <p:cNvPr id="48" name="Rectángulo 47"/>
            <p:cNvSpPr/>
            <p:nvPr/>
          </p:nvSpPr>
          <p:spPr>
            <a:xfrm>
              <a:off x="5469594" y="535517"/>
              <a:ext cx="650482" cy="475176"/>
            </a:xfrm>
            <a:prstGeom prst="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s-CL"/>
            </a:p>
          </p:txBody>
        </p:sp>
        <p:sp>
          <p:nvSpPr>
            <p:cNvPr id="49" name="Rectángulo 48"/>
            <p:cNvSpPr/>
            <p:nvPr/>
          </p:nvSpPr>
          <p:spPr>
            <a:xfrm>
              <a:off x="5465005" y="522182"/>
              <a:ext cx="650482" cy="47517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445" tIns="4445" rIns="4445" bIns="38447" numCol="1" spcCol="1270" anchor="ctr" anchorCtr="0"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380"/>
                </a:spcAft>
              </a:pPr>
              <a:r>
                <a:rPr lang="es-CL" sz="900" kern="1200">
                  <a:solidFill>
                    <a:srgbClr val="FFFFFF"/>
                  </a:solidFill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  <a:t>Programador asistente </a:t>
              </a:r>
              <a:endParaRPr lang="es-CL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</p:grpSp>
      <p:grpSp>
        <p:nvGrpSpPr>
          <p:cNvPr id="50" name="Grupo 49"/>
          <p:cNvGrpSpPr/>
          <p:nvPr/>
        </p:nvGrpSpPr>
        <p:grpSpPr>
          <a:xfrm>
            <a:off x="8391121" y="3526789"/>
            <a:ext cx="938530" cy="245745"/>
            <a:chOff x="5808807" y="867584"/>
            <a:chExt cx="600205" cy="163831"/>
          </a:xfrm>
        </p:grpSpPr>
        <p:sp>
          <p:nvSpPr>
            <p:cNvPr id="51" name="Rectángulo 50"/>
            <p:cNvSpPr/>
            <p:nvPr/>
          </p:nvSpPr>
          <p:spPr>
            <a:xfrm>
              <a:off x="5823578" y="867584"/>
              <a:ext cx="585434" cy="158392"/>
            </a:xfrm>
            <a:prstGeom prst="rect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s-CL"/>
            </a:p>
          </p:txBody>
        </p:sp>
        <p:sp>
          <p:nvSpPr>
            <p:cNvPr id="52" name="Rectángulo 51"/>
            <p:cNvSpPr/>
            <p:nvPr/>
          </p:nvSpPr>
          <p:spPr>
            <a:xfrm>
              <a:off x="5808807" y="873023"/>
              <a:ext cx="585434" cy="15839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5240" tIns="3810" rIns="15240" bIns="3810" numCol="1" spcCol="1270" anchor="ctr" anchorCtr="0">
              <a:noAutofit/>
            </a:bodyPr>
            <a:lstStyle/>
            <a:p>
              <a:pPr algn="r">
                <a:lnSpc>
                  <a:spcPct val="90000"/>
                </a:lnSpc>
                <a:spcAft>
                  <a:spcPts val="335"/>
                </a:spcAft>
              </a:pPr>
              <a:r>
                <a:rPr lang="es-CL" sz="800" kern="1200">
                  <a:solidFill>
                    <a:srgbClr val="000000"/>
                  </a:solidFill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  <a:t>Alejandro Llanos</a:t>
              </a:r>
              <a:endParaRPr lang="es-CL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27480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Gantt - EDT</a:t>
            </a:r>
            <a:endParaRPr lang="es-C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321" y="405582"/>
            <a:ext cx="2212883" cy="495939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0579" y="2438399"/>
            <a:ext cx="3982165" cy="3284297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8237" y="2523122"/>
            <a:ext cx="3982165" cy="3268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141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Gantt - EDT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L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074" y="2666999"/>
            <a:ext cx="3982165" cy="365732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2272" y="2666999"/>
            <a:ext cx="3853983" cy="3657328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321" y="405582"/>
            <a:ext cx="2212883" cy="495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431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Resumen de Proyecto</a:t>
            </a:r>
            <a:endParaRPr lang="es-C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L" dirty="0"/>
              <a:t>El Proyecto consta de 3 hitos / módulos importantes, estos </a:t>
            </a:r>
            <a:r>
              <a:rPr lang="es-CL" dirty="0" smtClean="0"/>
              <a:t>son:</a:t>
            </a:r>
          </a:p>
          <a:p>
            <a:pPr lvl="1"/>
            <a:r>
              <a:rPr lang="es-CL" dirty="0" smtClean="0"/>
              <a:t>Sistema de Ventas y Administración.</a:t>
            </a:r>
          </a:p>
          <a:p>
            <a:pPr lvl="1"/>
            <a:r>
              <a:rPr lang="es-CL" dirty="0" smtClean="0"/>
              <a:t>Pagina web.</a:t>
            </a:r>
          </a:p>
          <a:p>
            <a:pPr lvl="1"/>
            <a:r>
              <a:rPr lang="es-CL" dirty="0" smtClean="0"/>
              <a:t>Herramienta Online.</a:t>
            </a:r>
            <a:endParaRPr lang="es-CL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321" y="405582"/>
            <a:ext cx="2212883" cy="495939"/>
          </a:xfrm>
          <a:prstGeom prst="rect">
            <a:avLst/>
          </a:prstGeom>
        </p:spPr>
      </p:pic>
      <p:pic>
        <p:nvPicPr>
          <p:cNvPr id="1026" name="Picture 2" descr="https://encrypted-tbn0.gstatic.com/images?q=tbn:ANd9GcQdzT9u8UWUdWkFfy2anJdNXVlQI0TJ1RYjwfspuZ7neB7zDWEV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0722" y="3842731"/>
            <a:ext cx="3692301" cy="246362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6892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Gantt - EDT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L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1279" y="2438399"/>
            <a:ext cx="3982165" cy="3933047"/>
          </a:xfrm>
          <a:prstGeom prst="rect">
            <a:avLst/>
          </a:prstGeom>
        </p:spPr>
      </p:pic>
      <p:pic>
        <p:nvPicPr>
          <p:cNvPr id="5" name="Imagen 4"/>
          <p:cNvPicPr/>
          <p:nvPr/>
        </p:nvPicPr>
        <p:blipFill>
          <a:blip r:embed="rId3"/>
          <a:stretch>
            <a:fillRect/>
          </a:stretch>
        </p:blipFill>
        <p:spPr>
          <a:xfrm>
            <a:off x="5786601" y="2528409"/>
            <a:ext cx="6023326" cy="3843037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321" y="405582"/>
            <a:ext cx="2212883" cy="495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351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Diagrama de Arquitectura</a:t>
            </a:r>
            <a:endParaRPr lang="es-CL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321" y="405582"/>
            <a:ext cx="2212883" cy="495939"/>
          </a:xfrm>
          <a:prstGeom prst="rect">
            <a:avLst/>
          </a:prstGeom>
        </p:spPr>
      </p:pic>
      <p:pic>
        <p:nvPicPr>
          <p:cNvPr id="5" name="Imagen 4" descr="C:\Users\ALEJANDROIGNACIO\Desktop\diagrama arquitectura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1528" y="2087944"/>
            <a:ext cx="8607208" cy="44804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822997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Casos de Uso</a:t>
            </a:r>
            <a:endParaRPr lang="es-C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321" y="405582"/>
            <a:ext cx="2212883" cy="495939"/>
          </a:xfrm>
          <a:prstGeom prst="rect">
            <a:avLst/>
          </a:prstGeom>
        </p:spPr>
      </p:pic>
      <p:graphicFrame>
        <p:nvGraphicFramePr>
          <p:cNvPr id="5" name="Objeto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71075243"/>
              </p:ext>
            </p:extLst>
          </p:nvPr>
        </p:nvGraphicFramePr>
        <p:xfrm>
          <a:off x="4572951" y="1946284"/>
          <a:ext cx="3669527" cy="48696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5" name="Visio" r:id="rId4" imgW="7229497" imgH="9563236" progId="Visio.Drawing.15">
                  <p:embed/>
                </p:oleObj>
              </mc:Choice>
              <mc:Fallback>
                <p:oleObj name="Visio" r:id="rId4" imgW="7229497" imgH="9563236" progId="Visio.Drawing.15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951" y="1946284"/>
                        <a:ext cx="3669527" cy="486966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58465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Casos de Uso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CL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 flipV="1">
            <a:off x="4018208" y="1566794"/>
            <a:ext cx="10075162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CL"/>
          </a:p>
        </p:txBody>
      </p:sp>
      <p:graphicFrame>
        <p:nvGraphicFramePr>
          <p:cNvPr id="7" name="Objeto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23166175"/>
              </p:ext>
            </p:extLst>
          </p:nvPr>
        </p:nvGraphicFramePr>
        <p:xfrm>
          <a:off x="4018207" y="1962610"/>
          <a:ext cx="5191301" cy="46056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2" name="Visio" r:id="rId3" imgW="6581887" imgH="5819870" progId="Visio.Drawing.15">
                  <p:embed/>
                </p:oleObj>
              </mc:Choice>
              <mc:Fallback>
                <p:oleObj name="Visio" r:id="rId3" imgW="6581887" imgH="5819870" progId="Visio.Drawing.15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18207" y="1962610"/>
                        <a:ext cx="5191301" cy="460561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Imagen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321" y="405582"/>
            <a:ext cx="2212883" cy="495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080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Casos de Uso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 flipV="1">
            <a:off x="4327302" y="884346"/>
            <a:ext cx="7764246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CL"/>
          </a:p>
        </p:txBody>
      </p:sp>
      <p:graphicFrame>
        <p:nvGraphicFramePr>
          <p:cNvPr id="9" name="Objeto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71969593"/>
              </p:ext>
            </p:extLst>
          </p:nvPr>
        </p:nvGraphicFramePr>
        <p:xfrm>
          <a:off x="3747753" y="2090670"/>
          <a:ext cx="4533362" cy="4525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7" name="Visio" r:id="rId3" imgW="7086779" imgH="7048432" progId="Visio.Drawing.15">
                  <p:embed/>
                </p:oleObj>
              </mc:Choice>
              <mc:Fallback>
                <p:oleObj name="Visio" r:id="rId3" imgW="7086779" imgH="7048432" progId="Visio.Drawing.15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47753" y="2090670"/>
                        <a:ext cx="4533362" cy="452562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Imagen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321" y="405582"/>
            <a:ext cx="2212883" cy="495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456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Modelo de Base de </a:t>
            </a:r>
            <a:r>
              <a:rPr lang="es-CL" dirty="0" smtClean="0"/>
              <a:t>Datos</a:t>
            </a:r>
            <a:endParaRPr lang="es-CL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321" y="405582"/>
            <a:ext cx="2212883" cy="495939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281" y="1985320"/>
            <a:ext cx="7804770" cy="4775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345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Estudio de mercado</a:t>
            </a:r>
            <a:endParaRPr lang="es-C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s-CL" dirty="0"/>
              <a:t>Según la investigación, a cargo de la Universidad Alberto Hurtado, el porcentaje de viajes en transporte público -metro y micro- es de 29,1% y el transporte privado -auto, taxi, moto- es de un 28%. Mientras que los viajes no motorizados, es decir a pie o en bicicleta, alcanzan un </a:t>
            </a:r>
            <a:r>
              <a:rPr lang="es-CL" b="1" u="sng" dirty="0"/>
              <a:t>38,5%. </a:t>
            </a:r>
            <a:r>
              <a:rPr lang="es-CL" dirty="0"/>
              <a:t>Fuente: </a:t>
            </a:r>
            <a:r>
              <a:rPr lang="es-CL" dirty="0" err="1" smtClean="0"/>
              <a:t>BioBioChile</a:t>
            </a:r>
            <a:r>
              <a:rPr lang="es-CL" dirty="0" smtClean="0"/>
              <a:t>.</a:t>
            </a:r>
            <a:endParaRPr lang="es-CL" sz="1400" dirty="0"/>
          </a:p>
          <a:p>
            <a:pPr marL="0" indent="0">
              <a:buNone/>
            </a:pPr>
            <a:endParaRPr lang="es-CL" sz="1400" dirty="0" smtClean="0"/>
          </a:p>
          <a:p>
            <a:pPr marL="0" indent="0">
              <a:buNone/>
            </a:pPr>
            <a:endParaRPr lang="es-CL" sz="1400" dirty="0"/>
          </a:p>
          <a:p>
            <a:pPr marL="0" indent="0">
              <a:buNone/>
            </a:pPr>
            <a:endParaRPr lang="es-CL" sz="1400" dirty="0" smtClean="0"/>
          </a:p>
          <a:p>
            <a:pPr marL="0" indent="0">
              <a:buNone/>
            </a:pPr>
            <a:endParaRPr lang="es-CL" sz="1400" dirty="0" smtClean="0"/>
          </a:p>
          <a:p>
            <a:pPr marL="0" indent="0">
              <a:buNone/>
            </a:pPr>
            <a:r>
              <a:rPr lang="es-CL" sz="1400" dirty="0" smtClean="0"/>
              <a:t>Fuente: http</a:t>
            </a:r>
            <a:r>
              <a:rPr lang="es-CL" sz="1400" dirty="0"/>
              <a:t>://www.biobiochile.cl/2015/03/20/estudio-del-gobierno-revela-que-el-uso-de-bicicleta-ha-aumentado-entre-los-santiaguinos.shtml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321" y="405582"/>
            <a:ext cx="2212883" cy="495939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2684" y="4378036"/>
            <a:ext cx="2189535" cy="87500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8810" y="4229099"/>
            <a:ext cx="1653460" cy="1095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764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Demostración</a:t>
            </a:r>
            <a:endParaRPr lang="es-CL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321" y="405582"/>
            <a:ext cx="2212883" cy="495939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9246" y="3867912"/>
            <a:ext cx="3449810" cy="2056821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515" y="2092672"/>
            <a:ext cx="3726550" cy="209550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96529" y="2092672"/>
            <a:ext cx="2899676" cy="2529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977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Proyecciones.</a:t>
            </a:r>
            <a:endParaRPr lang="es-C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L" dirty="0"/>
          </a:p>
        </p:txBody>
      </p:sp>
      <p:pic>
        <p:nvPicPr>
          <p:cNvPr id="4100" name="Picture 4" descr="http://nataliagomezdelpozuelo.com/wp-content/uploads/2013/11/marca-personal-jave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5841" y="2581273"/>
            <a:ext cx="3295650" cy="329565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0229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Sccycles</a:t>
            </a:r>
            <a:endParaRPr lang="es-CL" dirty="0"/>
          </a:p>
        </p:txBody>
      </p:sp>
      <p:pic>
        <p:nvPicPr>
          <p:cNvPr id="10" name="Marcador de contenido 9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4014" y="2048814"/>
            <a:ext cx="4165600" cy="31242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321" y="405582"/>
            <a:ext cx="2212883" cy="495939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1130" y="2438399"/>
            <a:ext cx="4669546" cy="1283211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0413" y="3823952"/>
            <a:ext cx="3597499" cy="269812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984605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Problemática y solución planteada</a:t>
            </a:r>
            <a:endParaRPr lang="es-C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L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321" y="405582"/>
            <a:ext cx="2212883" cy="495939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9997" y="2052033"/>
            <a:ext cx="3159616" cy="23697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050" name="Picture 2" descr="https://www.lds.org/bc/content/ldsorg/topics/book-of-mormon-dna/BottleneckMain_spa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0527" y="3057523"/>
            <a:ext cx="5715000" cy="2343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7328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Resumen de Proyecto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484310" y="2666999"/>
            <a:ext cx="2958901" cy="3124201"/>
          </a:xfrm>
        </p:spPr>
        <p:txBody>
          <a:bodyPr/>
          <a:lstStyle/>
          <a:p>
            <a:r>
              <a:rPr lang="es-CL" dirty="0" smtClean="0"/>
              <a:t>Sistema de Ventas y Administración.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0470" y="2666999"/>
            <a:ext cx="5676965" cy="321553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321" y="405582"/>
            <a:ext cx="2212883" cy="495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894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Resumen de Proyecto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L" dirty="0" smtClean="0"/>
              <a:t>Pagina Web.</a:t>
            </a:r>
            <a:endParaRPr lang="es-CL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1793" y="2438398"/>
            <a:ext cx="6428174" cy="361467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321" y="405582"/>
            <a:ext cx="2212883" cy="495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824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Resumen de Proyecto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L" dirty="0" smtClean="0"/>
              <a:t>Herramienta Web.</a:t>
            </a:r>
            <a:endParaRPr lang="es-CL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321" y="431340"/>
            <a:ext cx="2212883" cy="495939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0570" y="2245216"/>
            <a:ext cx="4710893" cy="4293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875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Diagrama BPMN de Procesos (Sccycles)</a:t>
            </a:r>
            <a:endParaRPr lang="es-C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321" y="405582"/>
            <a:ext cx="2212883" cy="495939"/>
          </a:xfrm>
          <a:prstGeom prst="rect">
            <a:avLst/>
          </a:prstGeom>
        </p:spPr>
      </p:pic>
      <p:pic>
        <p:nvPicPr>
          <p:cNvPr id="6" name="Imagen 5" descr="C:\Users\ALEJANDROIGNACIO\Desktop\asdasdadadadfagrgaerg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4309" y="2438399"/>
            <a:ext cx="10018713" cy="42195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46073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BC1C1C"/>
      </a:accent1>
      <a:accent2>
        <a:srgbClr val="F67534"/>
      </a:accent2>
      <a:accent3>
        <a:srgbClr val="EAAC35"/>
      </a:accent3>
      <a:accent4>
        <a:srgbClr val="9BAF68"/>
      </a:accent4>
      <a:accent5>
        <a:srgbClr val="68B9A6"/>
      </a:accent5>
      <a:accent6>
        <a:srgbClr val="50B1D4"/>
      </a:accent6>
      <a:hlink>
        <a:srgbClr val="E46416"/>
      </a:hlink>
      <a:folHlink>
        <a:srgbClr val="EE9340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93B4CCAC-FD5A-4D59-B1AC-EAF45910B5A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TM03457496[[fn=Parallax]]</Template>
  <TotalTime>1903</TotalTime>
  <Words>824</Words>
  <Application>Microsoft Office PowerPoint</Application>
  <PresentationFormat>Panorámica</PresentationFormat>
  <Paragraphs>145</Paragraphs>
  <Slides>38</Slides>
  <Notes>0</Notes>
  <HiddenSlides>0</HiddenSlides>
  <MMClips>0</MMClips>
  <ScaleCrop>false</ScaleCrop>
  <HeadingPairs>
    <vt:vector size="8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Servidores OLE incrustados</vt:lpstr>
      </vt:variant>
      <vt:variant>
        <vt:i4>1</vt:i4>
      </vt:variant>
      <vt:variant>
        <vt:lpstr>Títulos de diapositiva</vt:lpstr>
      </vt:variant>
      <vt:variant>
        <vt:i4>38</vt:i4>
      </vt:variant>
    </vt:vector>
  </HeadingPairs>
  <TitlesOfParts>
    <vt:vector size="44" baseType="lpstr">
      <vt:lpstr>Arial</vt:lpstr>
      <vt:lpstr>Calibri</vt:lpstr>
      <vt:lpstr>Corbel</vt:lpstr>
      <vt:lpstr>Times New Roman</vt:lpstr>
      <vt:lpstr>Parallax</vt:lpstr>
      <vt:lpstr>Dibujo de Microsoft Visio</vt:lpstr>
      <vt:lpstr>Bici - O -  Matic</vt:lpstr>
      <vt:lpstr>Integrantes</vt:lpstr>
      <vt:lpstr>Resumen de Proyecto</vt:lpstr>
      <vt:lpstr>Sccycles</vt:lpstr>
      <vt:lpstr>Problemática y solución planteada</vt:lpstr>
      <vt:lpstr>Resumen de Proyecto</vt:lpstr>
      <vt:lpstr>Resumen de Proyecto</vt:lpstr>
      <vt:lpstr>Resumen de Proyecto</vt:lpstr>
      <vt:lpstr>Diagrama BPMN de Procesos (Sccycles)</vt:lpstr>
      <vt:lpstr>Diagrama BPMN de Procesos (Sccycles)</vt:lpstr>
      <vt:lpstr>Diagrama BPMN de Procesos (Sccycles)</vt:lpstr>
      <vt:lpstr>Objetivos General Estratégico</vt:lpstr>
      <vt:lpstr>Objetivos del desarrollo</vt:lpstr>
      <vt:lpstr>Objetivos específicos del desarrollo</vt:lpstr>
      <vt:lpstr>Alcances de Proyecto</vt:lpstr>
      <vt:lpstr>Estado del arte (herramienta web)</vt:lpstr>
      <vt:lpstr>Factibilidad Técnica</vt:lpstr>
      <vt:lpstr>Factibilidad Operativa</vt:lpstr>
      <vt:lpstr>Factibilidad Legal</vt:lpstr>
      <vt:lpstr>Factibilidad Económica (flujo de caja)</vt:lpstr>
      <vt:lpstr>Factibilidad Económica (flujo de caja)</vt:lpstr>
      <vt:lpstr>Factibilidad Financiera</vt:lpstr>
      <vt:lpstr>Análisis de Riesgo</vt:lpstr>
      <vt:lpstr>Especificación de Requerimientos</vt:lpstr>
      <vt:lpstr>Especificación de Requerimientos</vt:lpstr>
      <vt:lpstr>Metodología de Desarrollo</vt:lpstr>
      <vt:lpstr>Equipo - Organigrama</vt:lpstr>
      <vt:lpstr>Gantt - EDT</vt:lpstr>
      <vt:lpstr>Gantt - EDT</vt:lpstr>
      <vt:lpstr>Gantt - EDT</vt:lpstr>
      <vt:lpstr>Diagrama de Arquitectura</vt:lpstr>
      <vt:lpstr>Casos de Uso</vt:lpstr>
      <vt:lpstr>Casos de Uso</vt:lpstr>
      <vt:lpstr>Casos de Uso</vt:lpstr>
      <vt:lpstr>Modelo de Base de Datos</vt:lpstr>
      <vt:lpstr>Estudio de mercado</vt:lpstr>
      <vt:lpstr>Demostración</vt:lpstr>
      <vt:lpstr>Proyecciones.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Bici - O -  Matic</dc:title>
  <dc:creator>ALEJANDRO IGNACIO LLANOS FABAR</dc:creator>
  <cp:lastModifiedBy>ALEJANDRO IGNACIO LLANOS FABAR</cp:lastModifiedBy>
  <cp:revision>61</cp:revision>
  <dcterms:created xsi:type="dcterms:W3CDTF">2015-10-24T00:01:17Z</dcterms:created>
  <dcterms:modified xsi:type="dcterms:W3CDTF">2015-11-14T19:07:37Z</dcterms:modified>
</cp:coreProperties>
</file>